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310" r:id="rId5"/>
    <p:sldId id="305" r:id="rId6"/>
    <p:sldId id="258" r:id="rId7"/>
    <p:sldId id="267" r:id="rId8"/>
    <p:sldId id="269" r:id="rId9"/>
    <p:sldId id="301" r:id="rId10"/>
    <p:sldId id="306" r:id="rId11"/>
    <p:sldId id="308" r:id="rId12"/>
    <p:sldId id="307" r:id="rId13"/>
    <p:sldId id="30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1315"/>
    <a:srgbClr val="7283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42F062-1CD5-01D2-4CF5-2158B710388C}" v="27" dt="2020-08-31T17:42:28.7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15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34C5D5-907A-4D99-9EBA-B5C3DCCD9249}" type="datetimeFigureOut">
              <a:rPr lang="en-GB" smtClean="0"/>
              <a:t>31/08/2020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DFF3E2-70EC-4148-A352-04E04D04767F}" type="slidenum">
              <a:rPr lang="en-GB" smtClean="0"/>
              <a:t>‹#›</a:t>
            </a:fld>
            <a:endParaRPr lang="en-GB"/>
          </a:p>
        </p:txBody>
      </p:sp>
    </p:spTree>
    <p:extLst>
      <p:ext uri="{BB962C8B-B14F-4D97-AF65-F5344CB8AC3E}">
        <p14:creationId xmlns:p14="http://schemas.microsoft.com/office/powerpoint/2010/main" val="1049428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We’re operating in key area</a:t>
            </a:r>
            <a:r>
              <a:rPr lang="en-GB" baseline="0" dirty="0"/>
              <a:t>s where our work will have the greatest impact on all of Scotland’s red squirrels</a:t>
            </a:r>
          </a:p>
          <a:p>
            <a:endParaRPr lang="en-GB" baseline="0" dirty="0"/>
          </a:p>
          <a:p>
            <a:r>
              <a:rPr lang="en-GB" baseline="0" dirty="0"/>
              <a:t>Aberdeen: 1970s, island population, no pox. Control staff working with support from householders as well as landowners eradication is possible</a:t>
            </a:r>
          </a:p>
          <a:p>
            <a:endParaRPr lang="en-GB" baseline="0" dirty="0"/>
          </a:p>
          <a:p>
            <a:r>
              <a:rPr lang="en-GB" baseline="0" dirty="0"/>
              <a:t>Highland boundary line: prevent greys moving further north, bringing pox into Highlands. A few positive cases in recent years but modelling shows that targeted control will prevent outbreaks in reds. Seasonal control staff, landowners and vols. </a:t>
            </a:r>
          </a:p>
          <a:p>
            <a:endParaRPr lang="en-GB" baseline="0" dirty="0"/>
          </a:p>
          <a:p>
            <a:r>
              <a:rPr lang="en-GB" baseline="0" dirty="0"/>
              <a:t>South has both species, but more reds than people often think. Pox came from Cumbria about 10 years ago, project was unable to prevent the spread. No longer testing for pox, assumed 100%. </a:t>
            </a:r>
            <a:endParaRPr lang="en-GB" dirty="0"/>
          </a:p>
        </p:txBody>
      </p:sp>
      <p:sp>
        <p:nvSpPr>
          <p:cNvPr id="4" name="Slide Number Placeholder 3"/>
          <p:cNvSpPr>
            <a:spLocks noGrp="1"/>
          </p:cNvSpPr>
          <p:nvPr>
            <p:ph type="sldNum" sz="quarter" idx="10"/>
          </p:nvPr>
        </p:nvSpPr>
        <p:spPr/>
        <p:txBody>
          <a:bodyPr/>
          <a:lstStyle/>
          <a:p>
            <a:fld id="{3EC1B91A-668C-43FF-8300-AA30C7954AF2}" type="slidenum">
              <a:rPr lang="en-GB" smtClean="0"/>
              <a:t>4</a:t>
            </a:fld>
            <a:endParaRPr lang="en-GB"/>
          </a:p>
        </p:txBody>
      </p:sp>
    </p:spTree>
    <p:extLst>
      <p:ext uri="{BB962C8B-B14F-4D97-AF65-F5344CB8AC3E}">
        <p14:creationId xmlns:p14="http://schemas.microsoft.com/office/powerpoint/2010/main" val="1555692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8 PARCS in D&amp;G, Ayrshire, Borders</a:t>
            </a:r>
          </a:p>
          <a:p>
            <a:endParaRPr lang="en-GB" dirty="0"/>
          </a:p>
          <a:p>
            <a:r>
              <a:rPr lang="en-GB" dirty="0"/>
              <a:t>Teviot &amp; Rule,</a:t>
            </a:r>
            <a:r>
              <a:rPr lang="en-GB" baseline="0" dirty="0"/>
              <a:t> upper Tweed Valley, Berwickshire</a:t>
            </a:r>
          </a:p>
          <a:p>
            <a:endParaRPr lang="en-GB" baseline="0" dirty="0"/>
          </a:p>
          <a:p>
            <a:r>
              <a:rPr lang="en-GB" baseline="0" dirty="0"/>
              <a:t>Meet criteria including healthy reds, landowner support, local populations</a:t>
            </a:r>
          </a:p>
          <a:p>
            <a:endParaRPr lang="en-GB" baseline="0" dirty="0"/>
          </a:p>
          <a:p>
            <a:r>
              <a:rPr lang="en-GB" baseline="0" dirty="0"/>
              <a:t>Targeted control with staff and volunteers</a:t>
            </a:r>
          </a:p>
          <a:p>
            <a:endParaRPr lang="en-GB" dirty="0"/>
          </a:p>
        </p:txBody>
      </p:sp>
      <p:sp>
        <p:nvSpPr>
          <p:cNvPr id="4" name="Slide Number Placeholder 3"/>
          <p:cNvSpPr>
            <a:spLocks noGrp="1"/>
          </p:cNvSpPr>
          <p:nvPr>
            <p:ph type="sldNum" sz="quarter" idx="10"/>
          </p:nvPr>
        </p:nvSpPr>
        <p:spPr/>
        <p:txBody>
          <a:bodyPr/>
          <a:lstStyle/>
          <a:p>
            <a:fld id="{3EC1B91A-668C-43FF-8300-AA30C7954AF2}" type="slidenum">
              <a:rPr lang="en-GB" smtClean="0"/>
              <a:t>5</a:t>
            </a:fld>
            <a:endParaRPr lang="en-GB"/>
          </a:p>
        </p:txBody>
      </p:sp>
    </p:spTree>
    <p:extLst>
      <p:ext uri="{BB962C8B-B14F-4D97-AF65-F5344CB8AC3E}">
        <p14:creationId xmlns:p14="http://schemas.microsoft.com/office/powerpoint/2010/main" val="4081582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34E54C-405B-4289-A912-7DACB3AB1296}" type="datetimeFigureOut">
              <a:rPr lang="en-GB" smtClean="0"/>
              <a:t>31/08/2020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351149-E11B-4D35-8F06-DE83AE49D50B}" type="slidenum">
              <a:rPr lang="en-GB" smtClean="0"/>
              <a:t>‹#›</a:t>
            </a:fld>
            <a:endParaRPr lang="en-GB"/>
          </a:p>
        </p:txBody>
      </p:sp>
    </p:spTree>
    <p:extLst>
      <p:ext uri="{BB962C8B-B14F-4D97-AF65-F5344CB8AC3E}">
        <p14:creationId xmlns:p14="http://schemas.microsoft.com/office/powerpoint/2010/main" val="3756973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34E54C-405B-4289-A912-7DACB3AB1296}" type="datetimeFigureOut">
              <a:rPr lang="en-GB" smtClean="0"/>
              <a:t>31/08/2020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351149-E11B-4D35-8F06-DE83AE49D50B}" type="slidenum">
              <a:rPr lang="en-GB" smtClean="0"/>
              <a:t>‹#›</a:t>
            </a:fld>
            <a:endParaRPr lang="en-GB"/>
          </a:p>
        </p:txBody>
      </p:sp>
    </p:spTree>
    <p:extLst>
      <p:ext uri="{BB962C8B-B14F-4D97-AF65-F5344CB8AC3E}">
        <p14:creationId xmlns:p14="http://schemas.microsoft.com/office/powerpoint/2010/main" val="4010272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34E54C-405B-4289-A912-7DACB3AB1296}" type="datetimeFigureOut">
              <a:rPr lang="en-GB" smtClean="0"/>
              <a:t>31/08/2020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351149-E11B-4D35-8F06-DE83AE49D50B}" type="slidenum">
              <a:rPr lang="en-GB" smtClean="0"/>
              <a:t>‹#›</a:t>
            </a:fld>
            <a:endParaRPr lang="en-GB"/>
          </a:p>
        </p:txBody>
      </p:sp>
    </p:spTree>
    <p:extLst>
      <p:ext uri="{BB962C8B-B14F-4D97-AF65-F5344CB8AC3E}">
        <p14:creationId xmlns:p14="http://schemas.microsoft.com/office/powerpoint/2010/main" val="3271615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34E54C-405B-4289-A912-7DACB3AB1296}" type="datetimeFigureOut">
              <a:rPr lang="en-GB" smtClean="0"/>
              <a:t>31/08/2020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351149-E11B-4D35-8F06-DE83AE49D50B}" type="slidenum">
              <a:rPr lang="en-GB" smtClean="0"/>
              <a:t>‹#›</a:t>
            </a:fld>
            <a:endParaRPr lang="en-GB"/>
          </a:p>
        </p:txBody>
      </p:sp>
    </p:spTree>
    <p:extLst>
      <p:ext uri="{BB962C8B-B14F-4D97-AF65-F5344CB8AC3E}">
        <p14:creationId xmlns:p14="http://schemas.microsoft.com/office/powerpoint/2010/main" val="3345451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34E54C-405B-4289-A912-7DACB3AB1296}" type="datetimeFigureOut">
              <a:rPr lang="en-GB" smtClean="0"/>
              <a:t>31/08/2020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351149-E11B-4D35-8F06-DE83AE49D50B}" type="slidenum">
              <a:rPr lang="en-GB" smtClean="0"/>
              <a:t>‹#›</a:t>
            </a:fld>
            <a:endParaRPr lang="en-GB"/>
          </a:p>
        </p:txBody>
      </p:sp>
    </p:spTree>
    <p:extLst>
      <p:ext uri="{BB962C8B-B14F-4D97-AF65-F5344CB8AC3E}">
        <p14:creationId xmlns:p14="http://schemas.microsoft.com/office/powerpoint/2010/main" val="280623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34E54C-405B-4289-A912-7DACB3AB1296}" type="datetimeFigureOut">
              <a:rPr lang="en-GB" smtClean="0"/>
              <a:t>31/08/2020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351149-E11B-4D35-8F06-DE83AE49D50B}" type="slidenum">
              <a:rPr lang="en-GB" smtClean="0"/>
              <a:t>‹#›</a:t>
            </a:fld>
            <a:endParaRPr lang="en-GB"/>
          </a:p>
        </p:txBody>
      </p:sp>
    </p:spTree>
    <p:extLst>
      <p:ext uri="{BB962C8B-B14F-4D97-AF65-F5344CB8AC3E}">
        <p14:creationId xmlns:p14="http://schemas.microsoft.com/office/powerpoint/2010/main" val="297438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34E54C-405B-4289-A912-7DACB3AB1296}" type="datetimeFigureOut">
              <a:rPr lang="en-GB" smtClean="0"/>
              <a:t>31/08/2020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0351149-E11B-4D35-8F06-DE83AE49D50B}" type="slidenum">
              <a:rPr lang="en-GB" smtClean="0"/>
              <a:t>‹#›</a:t>
            </a:fld>
            <a:endParaRPr lang="en-GB"/>
          </a:p>
        </p:txBody>
      </p:sp>
    </p:spTree>
    <p:extLst>
      <p:ext uri="{BB962C8B-B14F-4D97-AF65-F5344CB8AC3E}">
        <p14:creationId xmlns:p14="http://schemas.microsoft.com/office/powerpoint/2010/main" val="4231664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34E54C-405B-4289-A912-7DACB3AB1296}" type="datetimeFigureOut">
              <a:rPr lang="en-GB" smtClean="0"/>
              <a:t>31/08/2020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0351149-E11B-4D35-8F06-DE83AE49D50B}" type="slidenum">
              <a:rPr lang="en-GB" smtClean="0"/>
              <a:t>‹#›</a:t>
            </a:fld>
            <a:endParaRPr lang="en-GB"/>
          </a:p>
        </p:txBody>
      </p:sp>
    </p:spTree>
    <p:extLst>
      <p:ext uri="{BB962C8B-B14F-4D97-AF65-F5344CB8AC3E}">
        <p14:creationId xmlns:p14="http://schemas.microsoft.com/office/powerpoint/2010/main" val="1631799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34E54C-405B-4289-A912-7DACB3AB1296}" type="datetimeFigureOut">
              <a:rPr lang="en-GB" smtClean="0"/>
              <a:t>31/08/2020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0351149-E11B-4D35-8F06-DE83AE49D50B}" type="slidenum">
              <a:rPr lang="en-GB" smtClean="0"/>
              <a:t>‹#›</a:t>
            </a:fld>
            <a:endParaRPr lang="en-GB"/>
          </a:p>
        </p:txBody>
      </p:sp>
    </p:spTree>
    <p:extLst>
      <p:ext uri="{BB962C8B-B14F-4D97-AF65-F5344CB8AC3E}">
        <p14:creationId xmlns:p14="http://schemas.microsoft.com/office/powerpoint/2010/main" val="333435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34E54C-405B-4289-A912-7DACB3AB1296}" type="datetimeFigureOut">
              <a:rPr lang="en-GB" smtClean="0"/>
              <a:t>31/08/2020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351149-E11B-4D35-8F06-DE83AE49D50B}" type="slidenum">
              <a:rPr lang="en-GB" smtClean="0"/>
              <a:t>‹#›</a:t>
            </a:fld>
            <a:endParaRPr lang="en-GB"/>
          </a:p>
        </p:txBody>
      </p:sp>
    </p:spTree>
    <p:extLst>
      <p:ext uri="{BB962C8B-B14F-4D97-AF65-F5344CB8AC3E}">
        <p14:creationId xmlns:p14="http://schemas.microsoft.com/office/powerpoint/2010/main" val="1155857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34E54C-405B-4289-A912-7DACB3AB1296}" type="datetimeFigureOut">
              <a:rPr lang="en-GB" smtClean="0"/>
              <a:t>31/08/2020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351149-E11B-4D35-8F06-DE83AE49D50B}" type="slidenum">
              <a:rPr lang="en-GB" smtClean="0"/>
              <a:t>‹#›</a:t>
            </a:fld>
            <a:endParaRPr lang="en-GB"/>
          </a:p>
        </p:txBody>
      </p:sp>
    </p:spTree>
    <p:extLst>
      <p:ext uri="{BB962C8B-B14F-4D97-AF65-F5344CB8AC3E}">
        <p14:creationId xmlns:p14="http://schemas.microsoft.com/office/powerpoint/2010/main" val="3359339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4E54C-405B-4289-A912-7DACB3AB1296}" type="datetimeFigureOut">
              <a:rPr lang="en-GB" smtClean="0"/>
              <a:t>31/08/2020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351149-E11B-4D35-8F06-DE83AE49D50B}" type="slidenum">
              <a:rPr lang="en-GB" smtClean="0"/>
              <a:t>‹#›</a:t>
            </a:fld>
            <a:endParaRPr lang="en-GB"/>
          </a:p>
        </p:txBody>
      </p:sp>
    </p:spTree>
    <p:extLst>
      <p:ext uri="{BB962C8B-B14F-4D97-AF65-F5344CB8AC3E}">
        <p14:creationId xmlns:p14="http://schemas.microsoft.com/office/powerpoint/2010/main" val="3806041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A7661A-4C86-4AA9-BB8E-31013322EB65}"/>
              </a:ext>
            </a:extLst>
          </p:cNvPr>
          <p:cNvSpPr/>
          <p:nvPr/>
        </p:nvSpPr>
        <p:spPr>
          <a:xfrm>
            <a:off x="0" y="0"/>
            <a:ext cx="9144000" cy="6858000"/>
          </a:xfrm>
          <a:prstGeom prst="rect">
            <a:avLst/>
          </a:prstGeom>
          <a:solidFill>
            <a:srgbClr val="8E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drawing of a cartoon character&#10;&#10;Description automatically generated">
            <a:extLst>
              <a:ext uri="{FF2B5EF4-FFF2-40B4-BE49-F238E27FC236}">
                <a16:creationId xmlns:a16="http://schemas.microsoft.com/office/drawing/2014/main" id="{523D88D5-D3D5-4A8E-85ED-2E51918AC6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97380" y="1930908"/>
            <a:ext cx="5349240" cy="2996184"/>
          </a:xfrm>
          <a:prstGeom prst="rect">
            <a:avLst/>
          </a:prstGeom>
        </p:spPr>
      </p:pic>
    </p:spTree>
    <p:extLst>
      <p:ext uri="{BB962C8B-B14F-4D97-AF65-F5344CB8AC3E}">
        <p14:creationId xmlns:p14="http://schemas.microsoft.com/office/powerpoint/2010/main" val="251413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EE9E395-976B-44A4-9316-BABD2C496B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650" y="2101330"/>
            <a:ext cx="5122592" cy="4317758"/>
          </a:xfrm>
          <a:prstGeom prst="rect">
            <a:avLst/>
          </a:prstGeom>
        </p:spPr>
      </p:pic>
      <p:sp>
        <p:nvSpPr>
          <p:cNvPr id="7" name="Title 1">
            <a:extLst>
              <a:ext uri="{FF2B5EF4-FFF2-40B4-BE49-F238E27FC236}">
                <a16:creationId xmlns:a16="http://schemas.microsoft.com/office/drawing/2014/main" id="{2112797C-7624-4BFB-8B51-0A781B923A7A}"/>
              </a:ext>
            </a:extLst>
          </p:cNvPr>
          <p:cNvSpPr>
            <a:spLocks noGrp="1"/>
          </p:cNvSpPr>
          <p:nvPr>
            <p:ph type="title"/>
          </p:nvPr>
        </p:nvSpPr>
        <p:spPr>
          <a:xfrm>
            <a:off x="368591" y="473558"/>
            <a:ext cx="7886700" cy="742733"/>
          </a:xfrm>
        </p:spPr>
        <p:txBody>
          <a:bodyPr anchor="b">
            <a:normAutofit/>
          </a:bodyPr>
          <a:lstStyle/>
          <a:p>
            <a:r>
              <a:rPr lang="en-GB" sz="4000" dirty="0">
                <a:solidFill>
                  <a:srgbClr val="8E1315"/>
                </a:solidFill>
                <a:latin typeface="+mn-lt"/>
              </a:rPr>
              <a:t>Get involved - sightings</a:t>
            </a:r>
          </a:p>
        </p:txBody>
      </p:sp>
      <p:pic>
        <p:nvPicPr>
          <p:cNvPr id="8" name="Picture 7" descr="A picture containing drawing&#10;&#10;Description automatically generated">
            <a:extLst>
              <a:ext uri="{FF2B5EF4-FFF2-40B4-BE49-F238E27FC236}">
                <a16:creationId xmlns:a16="http://schemas.microsoft.com/office/drawing/2014/main" id="{E91F5B32-4899-4280-8726-4146AEB59E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9207" y="1941"/>
            <a:ext cx="1007652" cy="1619839"/>
          </a:xfrm>
          <a:prstGeom prst="rect">
            <a:avLst/>
          </a:prstGeom>
        </p:spPr>
      </p:pic>
      <p:grpSp>
        <p:nvGrpSpPr>
          <p:cNvPr id="4" name="Group 3">
            <a:extLst>
              <a:ext uri="{FF2B5EF4-FFF2-40B4-BE49-F238E27FC236}">
                <a16:creationId xmlns:a16="http://schemas.microsoft.com/office/drawing/2014/main" id="{F6A193D1-0649-4B11-9E1D-74250575DEF5}"/>
              </a:ext>
            </a:extLst>
          </p:cNvPr>
          <p:cNvGrpSpPr/>
          <p:nvPr/>
        </p:nvGrpSpPr>
        <p:grpSpPr>
          <a:xfrm>
            <a:off x="4884392" y="2925958"/>
            <a:ext cx="3154260" cy="1921079"/>
            <a:chOff x="4850836" y="2716233"/>
            <a:chExt cx="3154260" cy="1921079"/>
          </a:xfrm>
        </p:grpSpPr>
        <p:sp>
          <p:nvSpPr>
            <p:cNvPr id="3" name="Oval 2">
              <a:extLst>
                <a:ext uri="{FF2B5EF4-FFF2-40B4-BE49-F238E27FC236}">
                  <a16:creationId xmlns:a16="http://schemas.microsoft.com/office/drawing/2014/main" id="{AB1DF130-8C91-4EDC-B2CB-88A1A67B3B76}"/>
                </a:ext>
              </a:extLst>
            </p:cNvPr>
            <p:cNvSpPr/>
            <p:nvPr/>
          </p:nvSpPr>
          <p:spPr>
            <a:xfrm>
              <a:off x="4850836" y="2716233"/>
              <a:ext cx="3154260" cy="1921079"/>
            </a:xfrm>
            <a:prstGeom prst="ellipse">
              <a:avLst/>
            </a:prstGeom>
            <a:solidFill>
              <a:srgbClr val="728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875FAB7-839A-4BDC-AD2C-8A2DF22A384B}"/>
                </a:ext>
              </a:extLst>
            </p:cNvPr>
            <p:cNvSpPr txBox="1"/>
            <p:nvPr/>
          </p:nvSpPr>
          <p:spPr>
            <a:xfrm>
              <a:off x="4936725" y="3168942"/>
              <a:ext cx="2982482" cy="1015663"/>
            </a:xfrm>
            <a:prstGeom prst="rect">
              <a:avLst/>
            </a:prstGeom>
            <a:noFill/>
          </p:spPr>
          <p:txBody>
            <a:bodyPr wrap="square" rtlCol="0">
              <a:spAutoFit/>
            </a:bodyPr>
            <a:lstStyle/>
            <a:p>
              <a:pPr algn="ctr"/>
              <a:r>
                <a:rPr lang="en-GB" sz="2000" dirty="0">
                  <a:solidFill>
                    <a:schemeClr val="bg1"/>
                  </a:solidFill>
                </a:rPr>
                <a:t>Report your red and grey squirrel sightings at </a:t>
              </a:r>
              <a:r>
                <a:rPr lang="en-GB" sz="2000" b="1" dirty="0">
                  <a:solidFill>
                    <a:schemeClr val="bg1"/>
                  </a:solidFill>
                </a:rPr>
                <a:t>scottishsquirrels.org.uk</a:t>
              </a:r>
            </a:p>
          </p:txBody>
        </p:sp>
      </p:grpSp>
    </p:spTree>
    <p:extLst>
      <p:ext uri="{BB962C8B-B14F-4D97-AF65-F5344CB8AC3E}">
        <p14:creationId xmlns:p14="http://schemas.microsoft.com/office/powerpoint/2010/main" val="3337398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171CE-AD0D-4593-A02E-9BBF1C8AE7B5}"/>
              </a:ext>
            </a:extLst>
          </p:cNvPr>
          <p:cNvSpPr>
            <a:spLocks noGrp="1"/>
          </p:cNvSpPr>
          <p:nvPr>
            <p:ph type="title"/>
          </p:nvPr>
        </p:nvSpPr>
        <p:spPr>
          <a:xfrm>
            <a:off x="360202" y="440493"/>
            <a:ext cx="7886700" cy="742733"/>
          </a:xfrm>
        </p:spPr>
        <p:txBody>
          <a:bodyPr anchor="b"/>
          <a:lstStyle/>
          <a:p>
            <a:r>
              <a:rPr lang="en-GB" dirty="0">
                <a:solidFill>
                  <a:srgbClr val="8E1315"/>
                </a:solidFill>
                <a:latin typeface="+mn-lt"/>
              </a:rPr>
              <a:t>Project Partnership 2017-2022</a:t>
            </a:r>
          </a:p>
        </p:txBody>
      </p:sp>
      <p:sp>
        <p:nvSpPr>
          <p:cNvPr id="3" name="TextBox 2">
            <a:extLst>
              <a:ext uri="{FF2B5EF4-FFF2-40B4-BE49-F238E27FC236}">
                <a16:creationId xmlns:a16="http://schemas.microsoft.com/office/drawing/2014/main" id="{73A9701D-537E-40A6-AE9F-3D8B7FD984E8}"/>
              </a:ext>
            </a:extLst>
          </p:cNvPr>
          <p:cNvSpPr txBox="1"/>
          <p:nvPr/>
        </p:nvSpPr>
        <p:spPr>
          <a:xfrm>
            <a:off x="285902" y="5332232"/>
            <a:ext cx="4957217" cy="1323439"/>
          </a:xfrm>
          <a:prstGeom prst="rect">
            <a:avLst/>
          </a:prstGeom>
          <a:noFill/>
        </p:spPr>
        <p:txBody>
          <a:bodyPr wrap="square" rtlCol="0">
            <a:spAutoFit/>
          </a:bodyPr>
          <a:lstStyle/>
          <a:p>
            <a:r>
              <a:rPr lang="en-GB" sz="2000" dirty="0"/>
              <a:t>Led by the Scottish Wildlife Trust</a:t>
            </a:r>
          </a:p>
          <a:p>
            <a:endParaRPr lang="en-GB" sz="2000" dirty="0"/>
          </a:p>
          <a:p>
            <a:r>
              <a:rPr lang="en-GB" sz="2000" dirty="0"/>
              <a:t>Funded by the National Lottery Heritage Fund (and LEADER in Dumfries &amp; Galloway)</a:t>
            </a:r>
          </a:p>
        </p:txBody>
      </p:sp>
      <p:pic>
        <p:nvPicPr>
          <p:cNvPr id="4" name="Content Placeholder 3">
            <a:extLst>
              <a:ext uri="{FF2B5EF4-FFF2-40B4-BE49-F238E27FC236}">
                <a16:creationId xmlns:a16="http://schemas.microsoft.com/office/drawing/2014/main" id="{95843479-3EFD-41B9-93D7-2F13A5FD52D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0202" y="2216448"/>
            <a:ext cx="2227002" cy="887252"/>
          </a:xfrm>
          <a:prstGeom prst="rect">
            <a:avLst/>
          </a:prstGeom>
        </p:spPr>
      </p:pic>
      <p:pic>
        <p:nvPicPr>
          <p:cNvPr id="6" name="Picture 5">
            <a:extLst>
              <a:ext uri="{FF2B5EF4-FFF2-40B4-BE49-F238E27FC236}">
                <a16:creationId xmlns:a16="http://schemas.microsoft.com/office/drawing/2014/main" id="{DCEBFD4A-B56B-478F-9233-269652D28A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06680" y="3757169"/>
            <a:ext cx="1474662" cy="1048275"/>
          </a:xfrm>
          <a:prstGeom prst="rect">
            <a:avLst/>
          </a:prstGeom>
        </p:spPr>
      </p:pic>
      <p:pic>
        <p:nvPicPr>
          <p:cNvPr id="7" name="Picture 6">
            <a:extLst>
              <a:ext uri="{FF2B5EF4-FFF2-40B4-BE49-F238E27FC236}">
                <a16:creationId xmlns:a16="http://schemas.microsoft.com/office/drawing/2014/main" id="{23F743AA-D7FE-4BC3-85D1-100E3D9E30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69231" y="3722425"/>
            <a:ext cx="1586778" cy="1083019"/>
          </a:xfrm>
          <a:prstGeom prst="rect">
            <a:avLst/>
          </a:prstGeom>
        </p:spPr>
      </p:pic>
      <p:pic>
        <p:nvPicPr>
          <p:cNvPr id="8" name="Picture 7" descr="A picture containing drawing, plate&#10;&#10;Description automatically generated">
            <a:extLst>
              <a:ext uri="{FF2B5EF4-FFF2-40B4-BE49-F238E27FC236}">
                <a16:creationId xmlns:a16="http://schemas.microsoft.com/office/drawing/2014/main" id="{1F94C298-EB5F-4E94-A7C3-95BFBAF845C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0202" y="4123695"/>
            <a:ext cx="3258359" cy="681749"/>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E34177B2-5108-44BF-8869-6921D8371AB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51043" y="2088037"/>
            <a:ext cx="2111935" cy="101566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0393650E-B56B-414F-BD8D-E87F2F7B282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19207" y="1941"/>
            <a:ext cx="1007652" cy="1619839"/>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0FCD243A-CE60-4D53-BCBD-453879A3D64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91398" y="5424169"/>
            <a:ext cx="2355504" cy="902363"/>
          </a:xfrm>
          <a:prstGeom prst="rect">
            <a:avLst/>
          </a:prstGeom>
        </p:spPr>
      </p:pic>
      <p:pic>
        <p:nvPicPr>
          <p:cNvPr id="12" name="Picture 13" descr="A picture containing shirt&#10;&#10;Description automatically generated">
            <a:extLst>
              <a:ext uri="{FF2B5EF4-FFF2-40B4-BE49-F238E27FC236}">
                <a16:creationId xmlns:a16="http://schemas.microsoft.com/office/drawing/2014/main" id="{6410398E-5DAD-454C-B380-3C028435C710}"/>
              </a:ext>
            </a:extLst>
          </p:cNvPr>
          <p:cNvPicPr>
            <a:picLocks noChangeAspect="1"/>
          </p:cNvPicPr>
          <p:nvPr/>
        </p:nvPicPr>
        <p:blipFill>
          <a:blip r:embed="rId9"/>
          <a:stretch>
            <a:fillRect/>
          </a:stretch>
        </p:blipFill>
        <p:spPr>
          <a:xfrm>
            <a:off x="3297351" y="1718514"/>
            <a:ext cx="2339249" cy="1777621"/>
          </a:xfrm>
          <a:prstGeom prst="rect">
            <a:avLst/>
          </a:prstGeom>
        </p:spPr>
      </p:pic>
    </p:spTree>
    <p:extLst>
      <p:ext uri="{BB962C8B-B14F-4D97-AF65-F5344CB8AC3E}">
        <p14:creationId xmlns:p14="http://schemas.microsoft.com/office/powerpoint/2010/main" val="4020401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B1589C3-7663-4A1B-82A3-B6525376C3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061122"/>
            <a:ext cx="3920490" cy="4796878"/>
          </a:xfrm>
          <a:prstGeom prst="rect">
            <a:avLst/>
          </a:prstGeom>
        </p:spPr>
      </p:pic>
      <p:sp>
        <p:nvSpPr>
          <p:cNvPr id="12" name="Content Placeholder 2">
            <a:extLst>
              <a:ext uri="{FF2B5EF4-FFF2-40B4-BE49-F238E27FC236}">
                <a16:creationId xmlns:a16="http://schemas.microsoft.com/office/drawing/2014/main" id="{674802B3-20BB-4792-8F8E-009EF249A5C0}"/>
              </a:ext>
            </a:extLst>
          </p:cNvPr>
          <p:cNvSpPr txBox="1">
            <a:spLocks/>
          </p:cNvSpPr>
          <p:nvPr/>
        </p:nvSpPr>
        <p:spPr>
          <a:xfrm>
            <a:off x="4177298" y="2413052"/>
            <a:ext cx="4632750" cy="430644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Reducing grey squirrel numbers in strategic areas</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Population and squirrelpox monitoring</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Promoting good practice</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Raising awareness</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“Developing community action”</a:t>
            </a:r>
          </a:p>
        </p:txBody>
      </p:sp>
      <p:sp>
        <p:nvSpPr>
          <p:cNvPr id="16" name="TextBox 15">
            <a:extLst>
              <a:ext uri="{FF2B5EF4-FFF2-40B4-BE49-F238E27FC236}">
                <a16:creationId xmlns:a16="http://schemas.microsoft.com/office/drawing/2014/main" id="{28FA4CD8-7C31-48A9-BD63-AA0D327669AA}"/>
              </a:ext>
            </a:extLst>
          </p:cNvPr>
          <p:cNvSpPr txBox="1"/>
          <p:nvPr/>
        </p:nvSpPr>
        <p:spPr>
          <a:xfrm>
            <a:off x="1709" y="6581001"/>
            <a:ext cx="1467198" cy="276999"/>
          </a:xfrm>
          <a:prstGeom prst="rect">
            <a:avLst/>
          </a:prstGeom>
          <a:noFill/>
        </p:spPr>
        <p:txBody>
          <a:bodyPr wrap="none" rtlCol="0">
            <a:spAutoFit/>
          </a:bodyPr>
          <a:lstStyle/>
          <a:p>
            <a:pPr algn="r"/>
            <a:r>
              <a:rPr lang="en-GB" sz="1200" dirty="0">
                <a:solidFill>
                  <a:schemeClr val="bg1"/>
                </a:solidFill>
              </a:rPr>
              <a:t>© Raymond Leinster</a:t>
            </a:r>
          </a:p>
        </p:txBody>
      </p:sp>
      <p:sp>
        <p:nvSpPr>
          <p:cNvPr id="7" name="Title 1">
            <a:extLst>
              <a:ext uri="{FF2B5EF4-FFF2-40B4-BE49-F238E27FC236}">
                <a16:creationId xmlns:a16="http://schemas.microsoft.com/office/drawing/2014/main" id="{AEE9F87D-0480-452D-A431-97876E7A9493}"/>
              </a:ext>
            </a:extLst>
          </p:cNvPr>
          <p:cNvSpPr>
            <a:spLocks noGrp="1"/>
          </p:cNvSpPr>
          <p:nvPr>
            <p:ph type="title"/>
          </p:nvPr>
        </p:nvSpPr>
        <p:spPr>
          <a:xfrm>
            <a:off x="360202" y="440493"/>
            <a:ext cx="7886700" cy="742733"/>
          </a:xfrm>
        </p:spPr>
        <p:txBody>
          <a:bodyPr anchor="b"/>
          <a:lstStyle/>
          <a:p>
            <a:r>
              <a:rPr lang="en-GB" dirty="0">
                <a:solidFill>
                  <a:srgbClr val="8E1315"/>
                </a:solidFill>
                <a:latin typeface="+mn-lt"/>
              </a:rPr>
              <a:t>Aims and objectives</a:t>
            </a:r>
          </a:p>
        </p:txBody>
      </p:sp>
      <p:pic>
        <p:nvPicPr>
          <p:cNvPr id="8" name="Picture 7" descr="A picture containing drawing&#10;&#10;Description automatically generated">
            <a:extLst>
              <a:ext uri="{FF2B5EF4-FFF2-40B4-BE49-F238E27FC236}">
                <a16:creationId xmlns:a16="http://schemas.microsoft.com/office/drawing/2014/main" id="{E99B8CC9-A7FE-4DB2-B7EA-7716D4217E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9207" y="1941"/>
            <a:ext cx="1007652" cy="1619839"/>
          </a:xfrm>
          <a:prstGeom prst="rect">
            <a:avLst/>
          </a:prstGeom>
        </p:spPr>
      </p:pic>
    </p:spTree>
    <p:extLst>
      <p:ext uri="{BB962C8B-B14F-4D97-AF65-F5344CB8AC3E}">
        <p14:creationId xmlns:p14="http://schemas.microsoft.com/office/powerpoint/2010/main" val="144902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close up of a map&#10;&#10;Description automatically generated">
            <a:extLst>
              <a:ext uri="{FF2B5EF4-FFF2-40B4-BE49-F238E27FC236}">
                <a16:creationId xmlns:a16="http://schemas.microsoft.com/office/drawing/2014/main" id="{38E07EA5-FB3E-4C39-AA93-DEF295D5EA4E}"/>
              </a:ext>
            </a:extLst>
          </p:cNvPr>
          <p:cNvPicPr>
            <a:picLocks noChangeAspect="1"/>
          </p:cNvPicPr>
          <p:nvPr/>
        </p:nvPicPr>
        <p:blipFill>
          <a:blip r:embed="rId3"/>
          <a:stretch>
            <a:fillRect/>
          </a:stretch>
        </p:blipFill>
        <p:spPr>
          <a:xfrm>
            <a:off x="2313588" y="854709"/>
            <a:ext cx="3698986" cy="5513157"/>
          </a:xfrm>
          <a:prstGeom prst="rect">
            <a:avLst/>
          </a:prstGeom>
        </p:spPr>
      </p:pic>
      <p:sp>
        <p:nvSpPr>
          <p:cNvPr id="11" name="Rectangle 10">
            <a:extLst>
              <a:ext uri="{FF2B5EF4-FFF2-40B4-BE49-F238E27FC236}">
                <a16:creationId xmlns:a16="http://schemas.microsoft.com/office/drawing/2014/main" id="{336BA43D-2560-4D19-8460-13C6301333C2}"/>
              </a:ext>
            </a:extLst>
          </p:cNvPr>
          <p:cNvSpPr/>
          <p:nvPr/>
        </p:nvSpPr>
        <p:spPr>
          <a:xfrm>
            <a:off x="0" y="5895215"/>
            <a:ext cx="900545" cy="872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5B231763-4D5E-4CCD-9D0D-6594DE11AC4C}"/>
              </a:ext>
            </a:extLst>
          </p:cNvPr>
          <p:cNvSpPr>
            <a:spLocks noGrp="1"/>
          </p:cNvSpPr>
          <p:nvPr>
            <p:ph type="title"/>
          </p:nvPr>
        </p:nvSpPr>
        <p:spPr>
          <a:xfrm>
            <a:off x="450272" y="435023"/>
            <a:ext cx="7886700" cy="742733"/>
          </a:xfrm>
        </p:spPr>
        <p:txBody>
          <a:bodyPr anchor="b"/>
          <a:lstStyle/>
          <a:p>
            <a:r>
              <a:rPr lang="en-GB" dirty="0">
                <a:solidFill>
                  <a:srgbClr val="8E1315"/>
                </a:solidFill>
                <a:latin typeface="+mn-lt"/>
              </a:rPr>
              <a:t>Project areas</a:t>
            </a:r>
          </a:p>
        </p:txBody>
      </p:sp>
      <p:pic>
        <p:nvPicPr>
          <p:cNvPr id="12" name="Picture 11" descr="A picture containing drawing&#10;&#10;Description automatically generated">
            <a:extLst>
              <a:ext uri="{FF2B5EF4-FFF2-40B4-BE49-F238E27FC236}">
                <a16:creationId xmlns:a16="http://schemas.microsoft.com/office/drawing/2014/main" id="{C13A6F41-401B-4D16-B6DE-5A0F484094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9207" y="1941"/>
            <a:ext cx="1007652" cy="1619839"/>
          </a:xfrm>
          <a:prstGeom prst="rect">
            <a:avLst/>
          </a:prstGeom>
        </p:spPr>
      </p:pic>
      <p:sp>
        <p:nvSpPr>
          <p:cNvPr id="8" name="TextBox 7">
            <a:extLst>
              <a:ext uri="{FF2B5EF4-FFF2-40B4-BE49-F238E27FC236}">
                <a16:creationId xmlns:a16="http://schemas.microsoft.com/office/drawing/2014/main" id="{EC20188D-5A0C-4EAC-8470-BCADD7C891F3}"/>
              </a:ext>
            </a:extLst>
          </p:cNvPr>
          <p:cNvSpPr txBox="1"/>
          <p:nvPr/>
        </p:nvSpPr>
        <p:spPr>
          <a:xfrm>
            <a:off x="6304232" y="1616337"/>
            <a:ext cx="2534000" cy="2185214"/>
          </a:xfrm>
          <a:prstGeom prst="rect">
            <a:avLst/>
          </a:prstGeom>
          <a:noFill/>
        </p:spPr>
        <p:txBody>
          <a:bodyPr wrap="square" rtlCol="0">
            <a:spAutoFit/>
          </a:bodyPr>
          <a:lstStyle/>
          <a:p>
            <a:r>
              <a:rPr lang="en-GB" sz="2400" b="1" dirty="0">
                <a:solidFill>
                  <a:srgbClr val="8E1315"/>
                </a:solidFill>
              </a:rPr>
              <a:t>North East</a:t>
            </a:r>
          </a:p>
          <a:p>
            <a:r>
              <a:rPr lang="en-GB" sz="1600" b="1" dirty="0"/>
              <a:t>Problem: </a:t>
            </a:r>
            <a:r>
              <a:rPr lang="en-GB" sz="1600" dirty="0"/>
              <a:t>“island” population of greys introduced to Aberdeen in 1970s</a:t>
            </a:r>
          </a:p>
          <a:p>
            <a:endParaRPr lang="en-GB" sz="1600" dirty="0"/>
          </a:p>
          <a:p>
            <a:r>
              <a:rPr lang="en-GB" sz="1600" b="1" dirty="0"/>
              <a:t>Action: </a:t>
            </a:r>
            <a:r>
              <a:rPr lang="en-GB" sz="1600" dirty="0"/>
              <a:t>eradication programme </a:t>
            </a:r>
          </a:p>
        </p:txBody>
      </p:sp>
      <p:sp>
        <p:nvSpPr>
          <p:cNvPr id="13" name="TextBox 12">
            <a:extLst>
              <a:ext uri="{FF2B5EF4-FFF2-40B4-BE49-F238E27FC236}">
                <a16:creationId xmlns:a16="http://schemas.microsoft.com/office/drawing/2014/main" id="{51BD2C7D-2296-4A40-BCCC-8BEA4556000A}"/>
              </a:ext>
            </a:extLst>
          </p:cNvPr>
          <p:cNvSpPr txBox="1"/>
          <p:nvPr/>
        </p:nvSpPr>
        <p:spPr>
          <a:xfrm>
            <a:off x="6304232" y="4365576"/>
            <a:ext cx="2588098" cy="2185214"/>
          </a:xfrm>
          <a:prstGeom prst="rect">
            <a:avLst/>
          </a:prstGeom>
          <a:noFill/>
        </p:spPr>
        <p:txBody>
          <a:bodyPr wrap="square" rtlCol="0">
            <a:spAutoFit/>
          </a:bodyPr>
          <a:lstStyle/>
          <a:p>
            <a:r>
              <a:rPr lang="en-GB" sz="2400" b="1" dirty="0">
                <a:solidFill>
                  <a:srgbClr val="8E1315"/>
                </a:solidFill>
              </a:rPr>
              <a:t>Central Lowlands</a:t>
            </a:r>
          </a:p>
          <a:p>
            <a:r>
              <a:rPr lang="en-GB" sz="1600" b="1" dirty="0"/>
              <a:t>Problem: </a:t>
            </a:r>
            <a:r>
              <a:rPr lang="en-GB" sz="1600" dirty="0"/>
              <a:t>greys spreading north to core Highland populations of reds </a:t>
            </a:r>
          </a:p>
          <a:p>
            <a:endParaRPr lang="en-GB" sz="1600" dirty="0"/>
          </a:p>
          <a:p>
            <a:r>
              <a:rPr lang="en-GB" sz="1600" b="1" dirty="0"/>
              <a:t>Action: </a:t>
            </a:r>
            <a:r>
              <a:rPr lang="en-GB" sz="1600" dirty="0"/>
              <a:t>targeted control to prevent greys spreading north of the Highland line</a:t>
            </a:r>
          </a:p>
        </p:txBody>
      </p:sp>
      <p:sp>
        <p:nvSpPr>
          <p:cNvPr id="14" name="TextBox 13">
            <a:extLst>
              <a:ext uri="{FF2B5EF4-FFF2-40B4-BE49-F238E27FC236}">
                <a16:creationId xmlns:a16="http://schemas.microsoft.com/office/drawing/2014/main" id="{26E6AAA0-40B4-4CA6-B030-4D7505B86442}"/>
              </a:ext>
            </a:extLst>
          </p:cNvPr>
          <p:cNvSpPr txBox="1"/>
          <p:nvPr/>
        </p:nvSpPr>
        <p:spPr>
          <a:xfrm>
            <a:off x="179839" y="4242465"/>
            <a:ext cx="2248249" cy="2431435"/>
          </a:xfrm>
          <a:prstGeom prst="rect">
            <a:avLst/>
          </a:prstGeom>
          <a:noFill/>
        </p:spPr>
        <p:txBody>
          <a:bodyPr wrap="square" rtlCol="0">
            <a:spAutoFit/>
          </a:bodyPr>
          <a:lstStyle/>
          <a:p>
            <a:r>
              <a:rPr lang="en-GB" sz="2400" b="1" dirty="0">
                <a:solidFill>
                  <a:srgbClr val="8E1315"/>
                </a:solidFill>
              </a:rPr>
              <a:t>South Scotland</a:t>
            </a:r>
          </a:p>
          <a:p>
            <a:r>
              <a:rPr lang="en-GB" sz="1600" b="1" dirty="0"/>
              <a:t>Problem: </a:t>
            </a:r>
            <a:r>
              <a:rPr lang="en-GB" sz="1600" dirty="0"/>
              <a:t>“mosaic” of red and grey populations, frequent squirrelpox outbreaks</a:t>
            </a:r>
          </a:p>
          <a:p>
            <a:endParaRPr lang="en-GB" sz="1600" dirty="0"/>
          </a:p>
          <a:p>
            <a:r>
              <a:rPr lang="en-GB" sz="1600" b="1" dirty="0"/>
              <a:t>Action: </a:t>
            </a:r>
            <a:r>
              <a:rPr lang="en-GB" sz="1600" dirty="0"/>
              <a:t>targeted control by a network of local volunteer groups</a:t>
            </a:r>
          </a:p>
        </p:txBody>
      </p:sp>
      <p:cxnSp>
        <p:nvCxnSpPr>
          <p:cNvPr id="16" name="Straight Connector 15">
            <a:extLst>
              <a:ext uri="{FF2B5EF4-FFF2-40B4-BE49-F238E27FC236}">
                <a16:creationId xmlns:a16="http://schemas.microsoft.com/office/drawing/2014/main" id="{B73F6DEE-B7B3-4C96-BDD7-E3C7D0E0B1DA}"/>
              </a:ext>
            </a:extLst>
          </p:cNvPr>
          <p:cNvCxnSpPr>
            <a:stCxn id="8" idx="1"/>
          </p:cNvCxnSpPr>
          <p:nvPr/>
        </p:nvCxnSpPr>
        <p:spPr>
          <a:xfrm flipH="1">
            <a:off x="5662569" y="2708944"/>
            <a:ext cx="641663" cy="780876"/>
          </a:xfrm>
          <a:prstGeom prst="line">
            <a:avLst/>
          </a:prstGeom>
          <a:ln w="28575">
            <a:solidFill>
              <a:srgbClr val="8E131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519489A-C15A-495C-93E3-23CA6A4A7239}"/>
              </a:ext>
            </a:extLst>
          </p:cNvPr>
          <p:cNvCxnSpPr>
            <a:cxnSpLocks/>
          </p:cNvCxnSpPr>
          <p:nvPr/>
        </p:nvCxnSpPr>
        <p:spPr>
          <a:xfrm flipH="1" flipV="1">
            <a:off x="4840448" y="4328487"/>
            <a:ext cx="1463784" cy="914632"/>
          </a:xfrm>
          <a:prstGeom prst="line">
            <a:avLst/>
          </a:prstGeom>
          <a:ln w="28575">
            <a:solidFill>
              <a:srgbClr val="8E131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BB03D4-8D41-4CF9-B67E-65231F9865EC}"/>
              </a:ext>
            </a:extLst>
          </p:cNvPr>
          <p:cNvCxnSpPr>
            <a:cxnSpLocks/>
            <a:stCxn id="14" idx="3"/>
          </p:cNvCxnSpPr>
          <p:nvPr/>
        </p:nvCxnSpPr>
        <p:spPr>
          <a:xfrm>
            <a:off x="2428088" y="5458183"/>
            <a:ext cx="2304439" cy="288276"/>
          </a:xfrm>
          <a:prstGeom prst="line">
            <a:avLst/>
          </a:prstGeom>
          <a:ln w="28575">
            <a:solidFill>
              <a:srgbClr val="8E13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361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7B9C4B-D600-4008-AED0-3A8CCC42F161}"/>
              </a:ext>
            </a:extLst>
          </p:cNvPr>
          <p:cNvSpPr txBox="1">
            <a:spLocks/>
          </p:cNvSpPr>
          <p:nvPr/>
        </p:nvSpPr>
        <p:spPr>
          <a:xfrm>
            <a:off x="427314" y="440493"/>
            <a:ext cx="7886700" cy="74273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8E1315"/>
                </a:solidFill>
                <a:latin typeface="+mn-lt"/>
              </a:rPr>
              <a:t>South Scotland PARCs</a:t>
            </a:r>
          </a:p>
        </p:txBody>
      </p:sp>
      <p:pic>
        <p:nvPicPr>
          <p:cNvPr id="6" name="Picture 5" descr="A picture containing drawing&#10;&#10;Description automatically generated">
            <a:extLst>
              <a:ext uri="{FF2B5EF4-FFF2-40B4-BE49-F238E27FC236}">
                <a16:creationId xmlns:a16="http://schemas.microsoft.com/office/drawing/2014/main" id="{300547AC-CFF3-4C22-BF79-067D207708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9207" y="1941"/>
            <a:ext cx="1007652" cy="1619839"/>
          </a:xfrm>
          <a:prstGeom prst="rect">
            <a:avLst/>
          </a:prstGeom>
        </p:spPr>
      </p:pic>
    </p:spTree>
    <p:extLst>
      <p:ext uri="{BB962C8B-B14F-4D97-AF65-F5344CB8AC3E}">
        <p14:creationId xmlns:p14="http://schemas.microsoft.com/office/powerpoint/2010/main" val="3298663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2050" y="2208370"/>
            <a:ext cx="3977640" cy="4375310"/>
          </a:xfrm>
        </p:spPr>
        <p:txBody>
          <a:bodyPr>
            <a:normAutofit/>
          </a:bodyPr>
          <a:lstStyle/>
          <a:p>
            <a:pPr marL="0" indent="0">
              <a:buNone/>
            </a:pPr>
            <a:r>
              <a:rPr lang="en-GB" dirty="0"/>
              <a:t>2 Conservation Officers</a:t>
            </a:r>
          </a:p>
          <a:p>
            <a:pPr marL="0" indent="0">
              <a:buNone/>
            </a:pPr>
            <a:endParaRPr lang="en-GB" dirty="0"/>
          </a:p>
          <a:p>
            <a:pPr marL="0" indent="0">
              <a:buNone/>
            </a:pPr>
            <a:r>
              <a:rPr lang="en-GB" dirty="0"/>
              <a:t>4 full-time Grey Squirrel Control Officers (plus seasonal)</a:t>
            </a:r>
          </a:p>
          <a:p>
            <a:pPr marL="0" indent="0">
              <a:buNone/>
            </a:pPr>
            <a:endParaRPr lang="en-GB" dirty="0"/>
          </a:p>
          <a:p>
            <a:pPr marL="0" indent="0">
              <a:buNone/>
            </a:pPr>
            <a:r>
              <a:rPr lang="en-GB" dirty="0"/>
              <a:t>2 Community Engagement Officers</a:t>
            </a:r>
          </a:p>
          <a:p>
            <a:pPr marL="0" indent="0">
              <a:buNone/>
            </a:pPr>
            <a:endParaRPr lang="en-GB" dirty="0"/>
          </a:p>
          <a:p>
            <a:pPr marL="0" indent="0">
              <a:buNone/>
            </a:pPr>
            <a:endParaRPr lang="en-GB" dirty="0"/>
          </a:p>
          <a:p>
            <a:endParaRPr lang="en-GB" dirty="0"/>
          </a:p>
        </p:txBody>
      </p:sp>
      <p:sp>
        <p:nvSpPr>
          <p:cNvPr id="7" name="Title 1">
            <a:extLst>
              <a:ext uri="{FF2B5EF4-FFF2-40B4-BE49-F238E27FC236}">
                <a16:creationId xmlns:a16="http://schemas.microsoft.com/office/drawing/2014/main" id="{2112797C-7624-4BFB-8B51-0A781B923A7A}"/>
              </a:ext>
            </a:extLst>
          </p:cNvPr>
          <p:cNvSpPr>
            <a:spLocks noGrp="1"/>
          </p:cNvSpPr>
          <p:nvPr>
            <p:ph type="title"/>
          </p:nvPr>
        </p:nvSpPr>
        <p:spPr>
          <a:xfrm>
            <a:off x="360202" y="440493"/>
            <a:ext cx="7886700" cy="742733"/>
          </a:xfrm>
        </p:spPr>
        <p:txBody>
          <a:bodyPr anchor="b"/>
          <a:lstStyle/>
          <a:p>
            <a:r>
              <a:rPr lang="en-GB" dirty="0">
                <a:solidFill>
                  <a:srgbClr val="8E1315"/>
                </a:solidFill>
                <a:latin typeface="+mn-lt"/>
              </a:rPr>
              <a:t>South Scotland team</a:t>
            </a:r>
          </a:p>
        </p:txBody>
      </p:sp>
      <p:pic>
        <p:nvPicPr>
          <p:cNvPr id="8" name="Picture 7" descr="A picture containing drawing&#10;&#10;Description automatically generated">
            <a:extLst>
              <a:ext uri="{FF2B5EF4-FFF2-40B4-BE49-F238E27FC236}">
                <a16:creationId xmlns:a16="http://schemas.microsoft.com/office/drawing/2014/main" id="{E91F5B32-4899-4280-8726-4146AEB59E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19207" y="1941"/>
            <a:ext cx="1007652" cy="1619839"/>
          </a:xfrm>
          <a:prstGeom prst="rect">
            <a:avLst/>
          </a:prstGeom>
        </p:spPr>
      </p:pic>
      <p:pic>
        <p:nvPicPr>
          <p:cNvPr id="10" name="Picture 9" descr="A picture containing grass, outdoor, red, standing&#10;&#10;Description automatically generated">
            <a:extLst>
              <a:ext uri="{FF2B5EF4-FFF2-40B4-BE49-F238E27FC236}">
                <a16:creationId xmlns:a16="http://schemas.microsoft.com/office/drawing/2014/main" id="{B51AD5F1-EE44-413A-B8C9-7F7EC284762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340529"/>
            <a:ext cx="4428937" cy="4517472"/>
          </a:xfrm>
          <a:prstGeom prst="rect">
            <a:avLst/>
          </a:prstGeom>
        </p:spPr>
      </p:pic>
    </p:spTree>
    <p:extLst>
      <p:ext uri="{BB962C8B-B14F-4D97-AF65-F5344CB8AC3E}">
        <p14:creationId xmlns:p14="http://schemas.microsoft.com/office/powerpoint/2010/main" val="3373832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112797C-7624-4BFB-8B51-0A781B923A7A}"/>
              </a:ext>
            </a:extLst>
          </p:cNvPr>
          <p:cNvSpPr>
            <a:spLocks noGrp="1"/>
          </p:cNvSpPr>
          <p:nvPr>
            <p:ph type="title"/>
          </p:nvPr>
        </p:nvSpPr>
        <p:spPr>
          <a:xfrm>
            <a:off x="318257" y="507681"/>
            <a:ext cx="7886700" cy="742733"/>
          </a:xfrm>
        </p:spPr>
        <p:txBody>
          <a:bodyPr anchor="b"/>
          <a:lstStyle/>
          <a:p>
            <a:r>
              <a:rPr lang="en-GB" dirty="0">
                <a:solidFill>
                  <a:srgbClr val="8E1315"/>
                </a:solidFill>
                <a:latin typeface="+mn-lt"/>
              </a:rPr>
              <a:t>Project impact in South Scotland</a:t>
            </a:r>
          </a:p>
        </p:txBody>
      </p:sp>
      <p:pic>
        <p:nvPicPr>
          <p:cNvPr id="8" name="Picture 7" descr="A picture containing drawing&#10;&#10;Description automatically generated">
            <a:extLst>
              <a:ext uri="{FF2B5EF4-FFF2-40B4-BE49-F238E27FC236}">
                <a16:creationId xmlns:a16="http://schemas.microsoft.com/office/drawing/2014/main" id="{E91F5B32-4899-4280-8726-4146AEB59E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19207" y="1941"/>
            <a:ext cx="1007652" cy="1619839"/>
          </a:xfrm>
          <a:prstGeom prst="rect">
            <a:avLst/>
          </a:prstGeom>
        </p:spPr>
      </p:pic>
      <p:sp>
        <p:nvSpPr>
          <p:cNvPr id="9" name="Content Placeholder 2">
            <a:extLst>
              <a:ext uri="{FF2B5EF4-FFF2-40B4-BE49-F238E27FC236}">
                <a16:creationId xmlns:a16="http://schemas.microsoft.com/office/drawing/2014/main" id="{6A328266-6352-4412-813B-82BF022E1CDA}"/>
              </a:ext>
            </a:extLst>
          </p:cNvPr>
          <p:cNvSpPr txBox="1">
            <a:spLocks/>
          </p:cNvSpPr>
          <p:nvPr/>
        </p:nvSpPr>
        <p:spPr>
          <a:xfrm>
            <a:off x="427839" y="2551552"/>
            <a:ext cx="5321451" cy="43064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Halted decline in most project areas</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Slowed (but not halted) northward spread of squirrelpox</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Allowed reds to thrive where low grey squirrel densities are maintained</a:t>
            </a:r>
          </a:p>
          <a:p>
            <a:pPr marL="0" indent="0">
              <a:buFont typeface="Arial" panose="020B0604020202020204" pitchFamily="34" charset="0"/>
              <a:buNone/>
            </a:pPr>
            <a:endParaRPr lang="en-GB" dirty="0"/>
          </a:p>
        </p:txBody>
      </p:sp>
      <p:pic>
        <p:nvPicPr>
          <p:cNvPr id="11" name="Content Placeholder 6">
            <a:extLst>
              <a:ext uri="{FF2B5EF4-FFF2-40B4-BE49-F238E27FC236}">
                <a16:creationId xmlns:a16="http://schemas.microsoft.com/office/drawing/2014/main" id="{8219D3DA-E58C-4075-9293-FE46724B464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955031" y="2074545"/>
            <a:ext cx="3188970" cy="4783456"/>
          </a:xfrm>
        </p:spPr>
      </p:pic>
      <p:sp>
        <p:nvSpPr>
          <p:cNvPr id="12" name="TextBox 11">
            <a:extLst>
              <a:ext uri="{FF2B5EF4-FFF2-40B4-BE49-F238E27FC236}">
                <a16:creationId xmlns:a16="http://schemas.microsoft.com/office/drawing/2014/main" id="{A931D2A3-A212-4A35-A8E3-EAF19FBB37FB}"/>
              </a:ext>
            </a:extLst>
          </p:cNvPr>
          <p:cNvSpPr txBox="1"/>
          <p:nvPr/>
        </p:nvSpPr>
        <p:spPr>
          <a:xfrm>
            <a:off x="7676802" y="6581001"/>
            <a:ext cx="1467198" cy="276999"/>
          </a:xfrm>
          <a:prstGeom prst="rect">
            <a:avLst/>
          </a:prstGeom>
          <a:noFill/>
        </p:spPr>
        <p:txBody>
          <a:bodyPr wrap="none" rtlCol="0">
            <a:spAutoFit/>
          </a:bodyPr>
          <a:lstStyle/>
          <a:p>
            <a:pPr algn="r"/>
            <a:r>
              <a:rPr lang="en-GB" sz="1200" dirty="0">
                <a:solidFill>
                  <a:schemeClr val="bg1"/>
                </a:solidFill>
              </a:rPr>
              <a:t>© Raymond Leinster</a:t>
            </a:r>
          </a:p>
        </p:txBody>
      </p:sp>
    </p:spTree>
    <p:extLst>
      <p:ext uri="{BB962C8B-B14F-4D97-AF65-F5344CB8AC3E}">
        <p14:creationId xmlns:p14="http://schemas.microsoft.com/office/powerpoint/2010/main" val="580204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112797C-7624-4BFB-8B51-0A781B923A7A}"/>
              </a:ext>
            </a:extLst>
          </p:cNvPr>
          <p:cNvSpPr>
            <a:spLocks noGrp="1"/>
          </p:cNvSpPr>
          <p:nvPr>
            <p:ph type="title"/>
          </p:nvPr>
        </p:nvSpPr>
        <p:spPr>
          <a:xfrm>
            <a:off x="368591" y="473558"/>
            <a:ext cx="7886700" cy="742733"/>
          </a:xfrm>
        </p:spPr>
        <p:txBody>
          <a:bodyPr anchor="b">
            <a:normAutofit/>
          </a:bodyPr>
          <a:lstStyle/>
          <a:p>
            <a:r>
              <a:rPr lang="en-GB" sz="4000" dirty="0">
                <a:solidFill>
                  <a:srgbClr val="8E1315"/>
                </a:solidFill>
                <a:latin typeface="+mn-lt"/>
              </a:rPr>
              <a:t>Measuring impact – spring survey</a:t>
            </a:r>
          </a:p>
        </p:txBody>
      </p:sp>
      <p:pic>
        <p:nvPicPr>
          <p:cNvPr id="8" name="Picture 7" descr="A picture containing drawing&#10;&#10;Description automatically generated">
            <a:extLst>
              <a:ext uri="{FF2B5EF4-FFF2-40B4-BE49-F238E27FC236}">
                <a16:creationId xmlns:a16="http://schemas.microsoft.com/office/drawing/2014/main" id="{E91F5B32-4899-4280-8726-4146AEB59E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19207" y="1941"/>
            <a:ext cx="1007652" cy="1619839"/>
          </a:xfrm>
          <a:prstGeom prst="rect">
            <a:avLst/>
          </a:prstGeom>
        </p:spPr>
      </p:pic>
      <p:pic>
        <p:nvPicPr>
          <p:cNvPr id="10" name="Picture 9">
            <a:extLst>
              <a:ext uri="{FF2B5EF4-FFF2-40B4-BE49-F238E27FC236}">
                <a16:creationId xmlns:a16="http://schemas.microsoft.com/office/drawing/2014/main" id="{658003F4-BDF0-4022-B398-A031520B0C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40" y="1752601"/>
            <a:ext cx="3829050" cy="5105399"/>
          </a:xfrm>
          <a:prstGeom prst="rect">
            <a:avLst/>
          </a:prstGeom>
        </p:spPr>
      </p:pic>
      <p:pic>
        <p:nvPicPr>
          <p:cNvPr id="13" name="Picture 6">
            <a:extLst>
              <a:ext uri="{FF2B5EF4-FFF2-40B4-BE49-F238E27FC236}">
                <a16:creationId xmlns:a16="http://schemas.microsoft.com/office/drawing/2014/main" id="{A202A690-32AD-4199-B0C8-48395F72B79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01396" y="1752601"/>
            <a:ext cx="3122229" cy="256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18CCBCFB-BF39-4456-9F2C-E9D8378C4EF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101396" y="4581920"/>
            <a:ext cx="3122229" cy="2276079"/>
          </a:xfrm>
          <a:prstGeom prst="rect">
            <a:avLst/>
          </a:prstGeom>
        </p:spPr>
      </p:pic>
    </p:spTree>
    <p:extLst>
      <p:ext uri="{BB962C8B-B14F-4D97-AF65-F5344CB8AC3E}">
        <p14:creationId xmlns:p14="http://schemas.microsoft.com/office/powerpoint/2010/main" val="2934162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E91F5B32-4899-4280-8726-4146AEB59E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19207" y="1941"/>
            <a:ext cx="1007652" cy="1619839"/>
          </a:xfrm>
          <a:prstGeom prst="rect">
            <a:avLst/>
          </a:prstGeom>
        </p:spPr>
      </p:pic>
      <p:pic>
        <p:nvPicPr>
          <p:cNvPr id="2" name="Picture 1">
            <a:extLst>
              <a:ext uri="{FF2B5EF4-FFF2-40B4-BE49-F238E27FC236}">
                <a16:creationId xmlns:a16="http://schemas.microsoft.com/office/drawing/2014/main" id="{11EC3EBA-0630-4DF5-B2EE-925CED147438}"/>
              </a:ext>
            </a:extLst>
          </p:cNvPr>
          <p:cNvPicPr>
            <a:picLocks noChangeAspect="1"/>
          </p:cNvPicPr>
          <p:nvPr/>
        </p:nvPicPr>
        <p:blipFill>
          <a:blip r:embed="rId3"/>
          <a:stretch>
            <a:fillRect/>
          </a:stretch>
        </p:blipFill>
        <p:spPr>
          <a:xfrm>
            <a:off x="8607" y="112144"/>
            <a:ext cx="4736480" cy="6711351"/>
          </a:xfrm>
          <a:prstGeom prst="rect">
            <a:avLst/>
          </a:prstGeom>
        </p:spPr>
      </p:pic>
      <p:pic>
        <p:nvPicPr>
          <p:cNvPr id="3" name="Picture 2">
            <a:extLst>
              <a:ext uri="{FF2B5EF4-FFF2-40B4-BE49-F238E27FC236}">
                <a16:creationId xmlns:a16="http://schemas.microsoft.com/office/drawing/2014/main" id="{A926F4B1-6964-4EAF-9763-FD10A2D020BC}"/>
              </a:ext>
            </a:extLst>
          </p:cNvPr>
          <p:cNvPicPr>
            <a:picLocks noChangeAspect="1"/>
          </p:cNvPicPr>
          <p:nvPr/>
        </p:nvPicPr>
        <p:blipFill>
          <a:blip r:embed="rId4"/>
          <a:stretch>
            <a:fillRect/>
          </a:stretch>
        </p:blipFill>
        <p:spPr>
          <a:xfrm>
            <a:off x="4218961" y="146649"/>
            <a:ext cx="4743118" cy="6711350"/>
          </a:xfrm>
          <a:prstGeom prst="rect">
            <a:avLst/>
          </a:prstGeom>
        </p:spPr>
      </p:pic>
    </p:spTree>
    <p:extLst>
      <p:ext uri="{BB962C8B-B14F-4D97-AF65-F5344CB8AC3E}">
        <p14:creationId xmlns:p14="http://schemas.microsoft.com/office/powerpoint/2010/main" val="16259304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26A23F8C599984E944F4D9E21C2A211" ma:contentTypeVersion="10" ma:contentTypeDescription="Create a new document." ma:contentTypeScope="" ma:versionID="32be977f20ef1bdc77d6f5595ad47778">
  <xsd:schema xmlns:xsd="http://www.w3.org/2001/XMLSchema" xmlns:xs="http://www.w3.org/2001/XMLSchema" xmlns:p="http://schemas.microsoft.com/office/2006/metadata/properties" xmlns:ns2="70bb3755-f876-4c69-8df7-3fd5ffb40ec4" targetNamespace="http://schemas.microsoft.com/office/2006/metadata/properties" ma:root="true" ma:fieldsID="6b1b1d1a4a651ee6dbc99f4928715e50" ns2:_="">
    <xsd:import namespace="70bb3755-f876-4c69-8df7-3fd5ffb40ec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bb3755-f876-4c69-8df7-3fd5ffb40e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393F35-E936-4C7B-89FE-64008E75D58F}">
  <ds:schemaRefs>
    <ds:schemaRef ds:uri="http://purl.org/dc/dcmitype/"/>
    <ds:schemaRef ds:uri="http://schemas.microsoft.com/office/infopath/2007/PartnerControls"/>
    <ds:schemaRef ds:uri="9a4e6f2a-b10c-428c-bcee-30ea37b0d3ab"/>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B255D8B-E3CB-4818-B1DA-DE2BB8189E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bb3755-f876-4c69-8df7-3fd5ffb40e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6C4C15-0E60-4173-A6E5-839128B203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370</TotalTime>
  <Words>367</Words>
  <Application>Microsoft Office PowerPoint</Application>
  <PresentationFormat>On-screen Show (4:3)</PresentationFormat>
  <Paragraphs>62</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Project Partnership 2017-2022</vt:lpstr>
      <vt:lpstr>Aims and objectives</vt:lpstr>
      <vt:lpstr>Project areas</vt:lpstr>
      <vt:lpstr>PowerPoint Presentation</vt:lpstr>
      <vt:lpstr>South Scotland team</vt:lpstr>
      <vt:lpstr>Project impact in South Scotland</vt:lpstr>
      <vt:lpstr>Measuring impact – spring survey</vt:lpstr>
      <vt:lpstr>PowerPoint Presentation</vt:lpstr>
      <vt:lpstr>Get involved - sightings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Hatcher</dc:creator>
  <cp:lastModifiedBy>Gillian Hatcher</cp:lastModifiedBy>
  <cp:revision>29</cp:revision>
  <dcterms:created xsi:type="dcterms:W3CDTF">2019-10-16T10:44:29Z</dcterms:created>
  <dcterms:modified xsi:type="dcterms:W3CDTF">2020-08-31T17:43:06Z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0x010100226A23F8C599984E944F4D9E21C2A211</vt:lpwstr>
  </property>
</Properties>
</file>